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3" r:id="rId6"/>
    <p:sldId id="260" r:id="rId7"/>
    <p:sldId id="264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660"/>
  </p:normalViewPr>
  <p:slideViewPr>
    <p:cSldViewPr snapToGrid="0">
      <p:cViewPr varScale="1">
        <p:scale>
          <a:sx n="57" d="100"/>
          <a:sy n="57" d="100"/>
        </p:scale>
        <p:origin x="91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www.cdfound.to.it/html/bul1.htm" TargetMode="External"/><Relationship Id="rId7" Type="http://schemas.openxmlformats.org/officeDocument/2006/relationships/hyperlink" Target="http://www.cdfound.to.it/html/biom1.ht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ww.cdfound.to.it/html/Bulinus.htm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40D1C-BB29-46BE-99C0-1454FE70FB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EG" sz="6600" b="1" dirty="0"/>
              <a:t>بسم الله الرحمن الرحيم</a:t>
            </a:r>
          </a:p>
        </p:txBody>
      </p:sp>
    </p:spTree>
    <p:extLst>
      <p:ext uri="{BB962C8B-B14F-4D97-AF65-F5344CB8AC3E}">
        <p14:creationId xmlns:p14="http://schemas.microsoft.com/office/powerpoint/2010/main" val="1416710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FF365-5D5B-48E3-BE70-D6C5CA1F5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1357" y="2221047"/>
            <a:ext cx="7889631" cy="750753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/>
              <a:t>Topic (4) </a:t>
            </a:r>
            <a:br>
              <a:rPr lang="en-US" dirty="0"/>
            </a:br>
            <a:r>
              <a:rPr lang="en-US" b="1" dirty="0">
                <a:solidFill>
                  <a:srgbClr val="002060"/>
                </a:solidFill>
              </a:rPr>
              <a:t>Snails transmitted Trematodes</a:t>
            </a:r>
            <a:endParaRPr lang="ar-EG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41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D31CF-89F0-40F1-901E-8EF9F147D8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597878"/>
            <a:ext cx="10692072" cy="5193322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5400" b="1" dirty="0">
                <a:solidFill>
                  <a:schemeClr val="accent6">
                    <a:lumMod val="50000"/>
                  </a:schemeClr>
                </a:solidFill>
              </a:rPr>
              <a:t>I.L.Os:</a:t>
            </a:r>
          </a:p>
          <a:p>
            <a:pPr algn="l" rtl="0"/>
            <a:r>
              <a:rPr lang="en-US" sz="4400" b="1" dirty="0"/>
              <a:t>R</a:t>
            </a:r>
            <a:r>
              <a:rPr lang="en-US" sz="4400" b="1" cap="none" dirty="0"/>
              <a:t>ole plaid by snails in trematodes infection.</a:t>
            </a:r>
          </a:p>
          <a:p>
            <a:pPr algn="l" rtl="0"/>
            <a:r>
              <a:rPr lang="en-US" sz="4400" b="1" cap="none" dirty="0" err="1"/>
              <a:t>Memorise</a:t>
            </a:r>
            <a:r>
              <a:rPr lang="en-US" sz="4400" b="1" cap="none" dirty="0"/>
              <a:t> the stage of parasite in snails.</a:t>
            </a:r>
          </a:p>
          <a:p>
            <a:pPr algn="l" rtl="0"/>
            <a:r>
              <a:rPr lang="en-US" sz="4400" b="1" cap="none" dirty="0"/>
              <a:t>Mode of infection of man by those parasites.</a:t>
            </a:r>
          </a:p>
          <a:p>
            <a:pPr algn="l" rtl="0"/>
            <a:r>
              <a:rPr lang="en-US" sz="4400" b="1" cap="none" dirty="0"/>
              <a:t>Control of snails.</a:t>
            </a:r>
            <a:endParaRPr lang="ar-EG" sz="4400" b="1" dirty="0"/>
          </a:p>
        </p:txBody>
      </p:sp>
    </p:spTree>
    <p:extLst>
      <p:ext uri="{BB962C8B-B14F-4D97-AF65-F5344CB8AC3E}">
        <p14:creationId xmlns:p14="http://schemas.microsoft.com/office/powerpoint/2010/main" val="1586015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341C9-42E7-4189-A2AF-2167562655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738554"/>
            <a:ext cx="10680349" cy="5052645"/>
          </a:xfrm>
        </p:spPr>
        <p:txBody>
          <a:bodyPr>
            <a:normAutofit/>
          </a:bodyPr>
          <a:lstStyle/>
          <a:p>
            <a:pPr algn="l" rtl="0"/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US" sz="3600" b="1" cap="none" dirty="0">
                <a:solidFill>
                  <a:schemeClr val="accent6">
                    <a:lumMod val="50000"/>
                  </a:schemeClr>
                </a:solidFill>
              </a:rPr>
              <a:t>ole plaid by snails in trematodes infection:</a:t>
            </a:r>
          </a:p>
          <a:p>
            <a:pPr algn="l" rtl="0"/>
            <a:r>
              <a:rPr lang="en-US" sz="3600" b="1" cap="none" dirty="0">
                <a:solidFill>
                  <a:srgbClr val="002060"/>
                </a:solidFill>
              </a:rPr>
              <a:t>Intermediate host</a:t>
            </a:r>
          </a:p>
          <a:p>
            <a:pPr algn="l" rtl="0"/>
            <a:r>
              <a:rPr lang="en-US" sz="3600" b="1" i="1" cap="none" dirty="0" err="1">
                <a:solidFill>
                  <a:srgbClr val="002060"/>
                </a:solidFill>
              </a:rPr>
              <a:t>Fasciola</a:t>
            </a:r>
            <a:r>
              <a:rPr lang="en-US" sz="3600" b="1" i="1" cap="none" dirty="0">
                <a:solidFill>
                  <a:srgbClr val="002060"/>
                </a:solidFill>
              </a:rPr>
              <a:t> hepatica ______ </a:t>
            </a:r>
            <a:r>
              <a:rPr lang="en-US" sz="3600" b="1" i="1" cap="none" dirty="0" err="1">
                <a:solidFill>
                  <a:srgbClr val="002060"/>
                </a:solidFill>
              </a:rPr>
              <a:t>Lymnaea</a:t>
            </a:r>
            <a:r>
              <a:rPr lang="en-US" sz="3600" b="1" i="1" cap="none" dirty="0">
                <a:solidFill>
                  <a:srgbClr val="002060"/>
                </a:solidFill>
              </a:rPr>
              <a:t> spp.</a:t>
            </a:r>
          </a:p>
          <a:p>
            <a:pPr algn="l" rtl="0"/>
            <a:r>
              <a:rPr lang="en-US" sz="3600" b="1" i="1" cap="none" dirty="0" err="1">
                <a:solidFill>
                  <a:srgbClr val="002060"/>
                </a:solidFill>
              </a:rPr>
              <a:t>Heterophyes</a:t>
            </a:r>
            <a:r>
              <a:rPr lang="en-US" sz="3600" b="1" i="1" cap="none" dirty="0">
                <a:solidFill>
                  <a:srgbClr val="002060"/>
                </a:solidFill>
              </a:rPr>
              <a:t> </a:t>
            </a:r>
            <a:r>
              <a:rPr lang="en-US" sz="3600" b="1" i="1" cap="none" dirty="0" err="1">
                <a:solidFill>
                  <a:srgbClr val="002060"/>
                </a:solidFill>
              </a:rPr>
              <a:t>heterophyes</a:t>
            </a:r>
            <a:r>
              <a:rPr lang="en-US" sz="3600" b="1" i="1" cap="none" dirty="0">
                <a:solidFill>
                  <a:srgbClr val="002060"/>
                </a:solidFill>
              </a:rPr>
              <a:t> _______ </a:t>
            </a:r>
            <a:r>
              <a:rPr lang="en-US" sz="3600" b="1" i="1" cap="none" dirty="0" err="1">
                <a:solidFill>
                  <a:srgbClr val="002060"/>
                </a:solidFill>
              </a:rPr>
              <a:t>Pirenella</a:t>
            </a:r>
            <a:r>
              <a:rPr lang="en-US" sz="3600" b="1" i="1" cap="none" dirty="0">
                <a:solidFill>
                  <a:srgbClr val="002060"/>
                </a:solidFill>
              </a:rPr>
              <a:t> </a:t>
            </a:r>
            <a:r>
              <a:rPr lang="en-US" sz="3600" b="1" i="1" cap="none" dirty="0" err="1">
                <a:solidFill>
                  <a:srgbClr val="002060"/>
                </a:solidFill>
              </a:rPr>
              <a:t>conica</a:t>
            </a:r>
            <a:endParaRPr lang="en-US" sz="3600" b="1" i="1" cap="none" dirty="0">
              <a:solidFill>
                <a:srgbClr val="002060"/>
              </a:solidFill>
            </a:endParaRPr>
          </a:p>
          <a:p>
            <a:pPr algn="l" rtl="0"/>
            <a:r>
              <a:rPr lang="en-US" sz="3600" b="1" i="1" cap="none" dirty="0" err="1">
                <a:solidFill>
                  <a:srgbClr val="002060"/>
                </a:solidFill>
              </a:rPr>
              <a:t>Scistosoma</a:t>
            </a:r>
            <a:r>
              <a:rPr lang="en-US" sz="3600" b="1" i="1" cap="none" dirty="0">
                <a:solidFill>
                  <a:srgbClr val="002060"/>
                </a:solidFill>
              </a:rPr>
              <a:t> </a:t>
            </a:r>
            <a:r>
              <a:rPr lang="en-US" sz="3600" b="1" i="1" cap="none" dirty="0" err="1">
                <a:solidFill>
                  <a:srgbClr val="002060"/>
                </a:solidFill>
              </a:rPr>
              <a:t>mansoni</a:t>
            </a:r>
            <a:r>
              <a:rPr lang="en-US" sz="3600" b="1" i="1" cap="none" dirty="0">
                <a:solidFill>
                  <a:srgbClr val="002060"/>
                </a:solidFill>
              </a:rPr>
              <a:t> ________ </a:t>
            </a:r>
            <a:r>
              <a:rPr lang="en-US" altLang="ar-EG" sz="36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altLang="ar-EG" sz="3600" i="1" cap="none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iomphalaria</a:t>
            </a:r>
            <a:r>
              <a:rPr lang="en-US" altLang="ar-EG" sz="3600" i="1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ar-EG" sz="3600" i="1" cap="none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alexandrina</a:t>
            </a:r>
            <a:r>
              <a:rPr lang="en-US" altLang="ar-EG" sz="3600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3600" i="1" cap="none" dirty="0">
              <a:solidFill>
                <a:srgbClr val="002060"/>
              </a:solidFill>
            </a:endParaRPr>
          </a:p>
          <a:p>
            <a:pPr algn="l" rtl="0"/>
            <a:r>
              <a:rPr lang="en-US" sz="3600" b="1" i="1" cap="none" dirty="0">
                <a:solidFill>
                  <a:srgbClr val="002060"/>
                </a:solidFill>
              </a:rPr>
              <a:t>Schistosoma </a:t>
            </a:r>
            <a:r>
              <a:rPr lang="en-US" sz="3600" b="1" i="1" cap="none" dirty="0" err="1">
                <a:solidFill>
                  <a:srgbClr val="002060"/>
                </a:solidFill>
              </a:rPr>
              <a:t>hematobium</a:t>
            </a:r>
            <a:r>
              <a:rPr lang="en-US" sz="3600" b="1" i="1" cap="none" dirty="0">
                <a:solidFill>
                  <a:srgbClr val="002060"/>
                </a:solidFill>
              </a:rPr>
              <a:t> _____ </a:t>
            </a:r>
            <a:r>
              <a:rPr lang="en-US" sz="3600" b="1" i="1" cap="none" dirty="0" err="1">
                <a:solidFill>
                  <a:srgbClr val="002060"/>
                </a:solidFill>
              </a:rPr>
              <a:t>Bolinus</a:t>
            </a:r>
            <a:r>
              <a:rPr lang="en-US" sz="3600" b="1" i="1" cap="none" dirty="0">
                <a:solidFill>
                  <a:srgbClr val="002060"/>
                </a:solidFill>
              </a:rPr>
              <a:t> </a:t>
            </a:r>
            <a:r>
              <a:rPr lang="en-US" sz="3600" b="1" i="1" cap="none" dirty="0" err="1">
                <a:solidFill>
                  <a:srgbClr val="002060"/>
                </a:solidFill>
              </a:rPr>
              <a:t>trancatus</a:t>
            </a:r>
            <a:endParaRPr lang="ar-EG" sz="3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780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ab6-29limnea.jpg (133794 bytes)">
            <a:extLst>
              <a:ext uri="{FF2B5EF4-FFF2-40B4-BE49-F238E27FC236}">
                <a16:creationId xmlns:a16="http://schemas.microsoft.com/office/drawing/2014/main" id="{9B432B67-B0B5-4131-B970-E7790DA38169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328" y="992506"/>
            <a:ext cx="3165057" cy="203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2EAACF8-3B6D-4A1C-87BB-0FE9EBAA5310}"/>
              </a:ext>
            </a:extLst>
          </p:cNvPr>
          <p:cNvSpPr/>
          <p:nvPr/>
        </p:nvSpPr>
        <p:spPr>
          <a:xfrm>
            <a:off x="2030506" y="3429000"/>
            <a:ext cx="18837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ar-EG" sz="2400" b="1" i="1" dirty="0" err="1"/>
              <a:t>Lymnaea</a:t>
            </a:r>
            <a:r>
              <a:rPr lang="en-US" altLang="ar-EG" sz="2400" b="1" dirty="0"/>
              <a:t> sp.</a:t>
            </a:r>
          </a:p>
        </p:txBody>
      </p:sp>
      <p:pic>
        <p:nvPicPr>
          <p:cNvPr id="6" name="Picture 4" descr="Courtesy of Bayer, from Bayer Manual of Pest Control ">
            <a:hlinkClick r:id="rId3"/>
            <a:extLst>
              <a:ext uri="{FF2B5EF4-FFF2-40B4-BE49-F238E27FC236}">
                <a16:creationId xmlns:a16="http://schemas.microsoft.com/office/drawing/2014/main" id="{0788E7C0-8E41-4CC6-B831-87A9D3334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5539" y="992506"/>
            <a:ext cx="2057400" cy="1830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7" descr="Bulinus-ic">
            <a:hlinkClick r:id="rId5"/>
            <a:extLst>
              <a:ext uri="{FF2B5EF4-FFF2-40B4-BE49-F238E27FC236}">
                <a16:creationId xmlns:a16="http://schemas.microsoft.com/office/drawing/2014/main" id="{9E555F49-08EC-4817-B432-9DA756321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939" y="1075850"/>
            <a:ext cx="243840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2C09D55-AE51-4FFB-AD93-8241ED642FF4}"/>
              </a:ext>
            </a:extLst>
          </p:cNvPr>
          <p:cNvSpPr/>
          <p:nvPr/>
        </p:nvSpPr>
        <p:spPr>
          <a:xfrm>
            <a:off x="8478926" y="3244334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ar-EG" sz="240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Bulinus</a:t>
            </a:r>
            <a:r>
              <a:rPr lang="en-US" altLang="ar-EG" sz="24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ar-EG" sz="240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truncatus</a:t>
            </a:r>
            <a:endParaRPr lang="ar-EG" sz="2400" dirty="0"/>
          </a:p>
        </p:txBody>
      </p:sp>
      <p:pic>
        <p:nvPicPr>
          <p:cNvPr id="9" name="Picture 9" descr="Courtesy of Bayer, from Bayer Manual of Pest Control ">
            <a:hlinkClick r:id="rId7"/>
            <a:extLst>
              <a:ext uri="{FF2B5EF4-FFF2-40B4-BE49-F238E27FC236}">
                <a16:creationId xmlns:a16="http://schemas.microsoft.com/office/drawing/2014/main" id="{2B2065A4-8EE6-47E2-A9D9-38A45735E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239" y="4035107"/>
            <a:ext cx="1905000" cy="170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BCDB006-C96B-44A5-935E-48986D029937}"/>
              </a:ext>
            </a:extLst>
          </p:cNvPr>
          <p:cNvSpPr/>
          <p:nvPr/>
        </p:nvSpPr>
        <p:spPr>
          <a:xfrm>
            <a:off x="5173946" y="4920599"/>
            <a:ext cx="3329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ar-EG" sz="240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Biomphalaria</a:t>
            </a:r>
            <a:r>
              <a:rPr lang="en-US" altLang="ar-EG" sz="24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ar-EG" sz="240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alexandrina</a:t>
            </a:r>
            <a:r>
              <a:rPr lang="en-US" altLang="ar-EG" sz="24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ar-EG" sz="2400" i="1" dirty="0"/>
          </a:p>
        </p:txBody>
      </p:sp>
      <p:pic>
        <p:nvPicPr>
          <p:cNvPr id="1028" name="Picture 4" descr="Image result for pirenella conica">
            <a:extLst>
              <a:ext uri="{FF2B5EF4-FFF2-40B4-BE49-F238E27FC236}">
                <a16:creationId xmlns:a16="http://schemas.microsoft.com/office/drawing/2014/main" id="{63E057EB-9587-490B-9270-C32388A58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803" y="3851268"/>
            <a:ext cx="17621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C08222-DA7F-4BB9-8AAC-B9A7DA7AE8FA}"/>
              </a:ext>
            </a:extLst>
          </p:cNvPr>
          <p:cNvSpPr/>
          <p:nvPr/>
        </p:nvSpPr>
        <p:spPr>
          <a:xfrm>
            <a:off x="1479906" y="6266927"/>
            <a:ext cx="2239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CCCCCC"/>
                </a:solidFill>
                <a:highlight>
                  <a:srgbClr val="000000"/>
                </a:highlight>
                <a:latin typeface="Verdana" panose="020B0604030504040204" pitchFamily="34" charset="0"/>
              </a:rPr>
              <a:t>Pirenella</a:t>
            </a:r>
            <a:r>
              <a:rPr lang="en-US" b="1" dirty="0">
                <a:solidFill>
                  <a:srgbClr val="CCCCCC"/>
                </a:solidFill>
                <a:highlight>
                  <a:srgbClr val="000000"/>
                </a:highlight>
                <a:latin typeface="Verdana" panose="020B0604030504040204" pitchFamily="34" charset="0"/>
              </a:rPr>
              <a:t> </a:t>
            </a:r>
            <a:r>
              <a:rPr lang="en-US" b="1" dirty="0" err="1">
                <a:solidFill>
                  <a:srgbClr val="CCCCCC"/>
                </a:solidFill>
                <a:highlight>
                  <a:srgbClr val="000000"/>
                </a:highlight>
                <a:latin typeface="Verdana" panose="020B0604030504040204" pitchFamily="34" charset="0"/>
              </a:rPr>
              <a:t>conica</a:t>
            </a:r>
            <a:endParaRPr lang="ar-EG" dirty="0"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32024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99827-C51F-4568-A771-3C130DE71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cap="none" dirty="0" err="1"/>
              <a:t>Memorise</a:t>
            </a:r>
            <a:r>
              <a:rPr lang="en-US" b="1" cap="none" dirty="0"/>
              <a:t> the stage of parasite in snails.</a:t>
            </a:r>
            <a:br>
              <a:rPr lang="en-US" b="1" cap="none" dirty="0"/>
            </a:br>
            <a:endParaRPr lang="ar-E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71871-DD51-4748-A0C2-660FD4FB9A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1712" y="1874723"/>
            <a:ext cx="10363826" cy="3424107"/>
          </a:xfrm>
        </p:spPr>
        <p:txBody>
          <a:bodyPr>
            <a:normAutofit fontScale="92500"/>
          </a:bodyPr>
          <a:lstStyle/>
          <a:p>
            <a:pPr algn="l" rtl="0"/>
            <a:endParaRPr lang="en-US" dirty="0"/>
          </a:p>
          <a:p>
            <a:pPr algn="l" rtl="0"/>
            <a:r>
              <a:rPr lang="en-US" sz="3200" b="1" dirty="0"/>
              <a:t>The </a:t>
            </a:r>
            <a:r>
              <a:rPr lang="en-US" sz="3200" b="1" dirty="0" err="1"/>
              <a:t>miracidium</a:t>
            </a:r>
            <a:r>
              <a:rPr lang="en-US" sz="3200" b="1" dirty="0"/>
              <a:t>  ______________ </a:t>
            </a:r>
          </a:p>
          <a:p>
            <a:pPr marL="0" indent="0" algn="l" rtl="0">
              <a:buNone/>
            </a:pPr>
            <a:r>
              <a:rPr lang="en-US" sz="3200" b="1" dirty="0"/>
              <a:t>Sporocyst  (</a:t>
            </a:r>
            <a:r>
              <a:rPr lang="en-US" sz="3200" b="1" cap="none" dirty="0"/>
              <a:t>may be daughter also</a:t>
            </a:r>
            <a:r>
              <a:rPr lang="en-US" sz="3200" b="1" dirty="0"/>
              <a:t>) ____________</a:t>
            </a:r>
          </a:p>
          <a:p>
            <a:pPr marL="0" indent="0" algn="l" rtl="0">
              <a:buNone/>
            </a:pPr>
            <a:r>
              <a:rPr lang="en-US" sz="3200" b="1" dirty="0"/>
              <a:t> </a:t>
            </a:r>
            <a:r>
              <a:rPr lang="en-US" sz="3200" b="1" dirty="0" err="1"/>
              <a:t>Redia</a:t>
            </a:r>
            <a:r>
              <a:rPr lang="en-US" sz="3200" b="1" dirty="0"/>
              <a:t>   (</a:t>
            </a:r>
            <a:r>
              <a:rPr lang="en-US" sz="3200" b="1" cap="none" dirty="0"/>
              <a:t>may be daughter also) or not present as in </a:t>
            </a:r>
            <a:r>
              <a:rPr lang="en-US" sz="3200" b="1" i="1" cap="none" dirty="0"/>
              <a:t>Schistosoma </a:t>
            </a:r>
            <a:r>
              <a:rPr lang="en-US" sz="3200" b="1" cap="none" dirty="0"/>
              <a:t>spp.____________ then cercaria is shed out from the snail.</a:t>
            </a:r>
            <a:endParaRPr lang="en-US" sz="3200" dirty="0"/>
          </a:p>
          <a:p>
            <a:pPr marL="0" indent="0" algn="l" rtl="0">
              <a:buNone/>
            </a:pPr>
            <a:endParaRPr lang="ar-EG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EBFEFE-018B-462B-B85A-0E61E45C2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9495" y="2157063"/>
            <a:ext cx="2872505" cy="15811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037EEE-5BC0-4E0C-91D2-E54C80A7C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927" y="5261823"/>
            <a:ext cx="3047163" cy="15961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D38660-93B2-4CE2-B4B4-AC29C7AF9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675" y="1422405"/>
            <a:ext cx="1972174" cy="199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89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32E90-3B11-46FB-9209-A59896419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2050" name="Picture 2" descr="Image result for redia">
            <a:extLst>
              <a:ext uri="{FF2B5EF4-FFF2-40B4-BE49-F238E27FC236}">
                <a16:creationId xmlns:a16="http://schemas.microsoft.com/office/drawing/2014/main" id="{56CA7393-39B1-456A-A8B4-282E677943A9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109" y="3591664"/>
            <a:ext cx="3971029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porocyst">
            <a:extLst>
              <a:ext uri="{FF2B5EF4-FFF2-40B4-BE49-F238E27FC236}">
                <a16:creationId xmlns:a16="http://schemas.microsoft.com/office/drawing/2014/main" id="{228FC83D-2BF3-4227-911D-62D7573EF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197" y="1204978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miracidium">
            <a:extLst>
              <a:ext uri="{FF2B5EF4-FFF2-40B4-BE49-F238E27FC236}">
                <a16:creationId xmlns:a16="http://schemas.microsoft.com/office/drawing/2014/main" id="{43179637-DC61-44EB-A3B7-6EDC5B5D6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130" y="1157353"/>
            <a:ext cx="241935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miracidium">
            <a:extLst>
              <a:ext uri="{FF2B5EF4-FFF2-40B4-BE49-F238E27FC236}">
                <a16:creationId xmlns:a16="http://schemas.microsoft.com/office/drawing/2014/main" id="{1E40B405-CEA2-434D-BD59-8DCF548EB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48" y="145262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cercaria">
            <a:extLst>
              <a:ext uri="{FF2B5EF4-FFF2-40B4-BE49-F238E27FC236}">
                <a16:creationId xmlns:a16="http://schemas.microsoft.com/office/drawing/2014/main" id="{8D245293-1BCD-4E55-859D-E89936227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80" y="4576072"/>
            <a:ext cx="26574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467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DB45B-63B2-48BF-B91D-9AD3CEE9D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cap="none" dirty="0"/>
              <a:t>Mode of infection of man by those parasites</a:t>
            </a:r>
            <a:endParaRPr lang="ar-E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9C335-BAE3-4240-A25D-129369C52E9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946031"/>
            <a:ext cx="10363826" cy="4618891"/>
          </a:xfrm>
        </p:spPr>
        <p:txBody>
          <a:bodyPr>
            <a:normAutofit/>
          </a:bodyPr>
          <a:lstStyle/>
          <a:p>
            <a:pPr algn="l" rtl="0"/>
            <a:r>
              <a:rPr lang="en-US" sz="2800" b="1" i="1" cap="none" dirty="0" err="1">
                <a:solidFill>
                  <a:srgbClr val="002060"/>
                </a:solidFill>
              </a:rPr>
              <a:t>Fasciola</a:t>
            </a:r>
            <a:r>
              <a:rPr lang="en-US" sz="2800" b="1" i="1" cap="none" dirty="0">
                <a:solidFill>
                  <a:srgbClr val="002060"/>
                </a:solidFill>
              </a:rPr>
              <a:t> hepatica ______ </a:t>
            </a:r>
            <a:r>
              <a:rPr lang="en-US" sz="2800" b="1" cap="none" dirty="0">
                <a:solidFill>
                  <a:srgbClr val="002060"/>
                </a:solidFill>
              </a:rPr>
              <a:t>eating encysted metacercaria on green leaves or water</a:t>
            </a:r>
          </a:p>
          <a:p>
            <a:pPr algn="l" rtl="0"/>
            <a:r>
              <a:rPr lang="en-US" sz="2800" b="1" i="1" cap="none" dirty="0" err="1">
                <a:solidFill>
                  <a:srgbClr val="002060"/>
                </a:solidFill>
              </a:rPr>
              <a:t>Heterophyes</a:t>
            </a:r>
            <a:r>
              <a:rPr lang="en-US" sz="2800" b="1" i="1" cap="none" dirty="0">
                <a:solidFill>
                  <a:srgbClr val="002060"/>
                </a:solidFill>
              </a:rPr>
              <a:t> </a:t>
            </a:r>
            <a:r>
              <a:rPr lang="en-US" sz="2800" b="1" i="1" cap="none" dirty="0" err="1">
                <a:solidFill>
                  <a:srgbClr val="002060"/>
                </a:solidFill>
              </a:rPr>
              <a:t>heterophyes</a:t>
            </a:r>
            <a:r>
              <a:rPr lang="en-US" sz="2800" b="1" i="1" cap="none" dirty="0">
                <a:solidFill>
                  <a:srgbClr val="002060"/>
                </a:solidFill>
              </a:rPr>
              <a:t> _______</a:t>
            </a:r>
            <a:r>
              <a:rPr lang="en-US" sz="2800" b="1" cap="none" dirty="0">
                <a:solidFill>
                  <a:srgbClr val="002060"/>
                </a:solidFill>
              </a:rPr>
              <a:t>eating</a:t>
            </a:r>
            <a:r>
              <a:rPr lang="en-US" sz="2800" b="1" i="1" cap="none" dirty="0">
                <a:solidFill>
                  <a:srgbClr val="002060"/>
                </a:solidFill>
              </a:rPr>
              <a:t> </a:t>
            </a:r>
            <a:r>
              <a:rPr lang="en-US" sz="2800" b="1" cap="none" dirty="0">
                <a:solidFill>
                  <a:srgbClr val="002060"/>
                </a:solidFill>
              </a:rPr>
              <a:t>encysted metacercaria in fish meat</a:t>
            </a:r>
            <a:endParaRPr lang="en-US" sz="2800" b="1" i="1" cap="none" dirty="0">
              <a:solidFill>
                <a:srgbClr val="002060"/>
              </a:solidFill>
            </a:endParaRPr>
          </a:p>
          <a:p>
            <a:pPr algn="l" rtl="0"/>
            <a:r>
              <a:rPr lang="en-US" sz="2800" b="1" i="1" cap="none" dirty="0">
                <a:solidFill>
                  <a:srgbClr val="002060"/>
                </a:solidFill>
              </a:rPr>
              <a:t>Schistosoma </a:t>
            </a:r>
            <a:r>
              <a:rPr lang="en-US" sz="2800" b="1" i="1" cap="none" dirty="0" err="1">
                <a:solidFill>
                  <a:srgbClr val="002060"/>
                </a:solidFill>
              </a:rPr>
              <a:t>mansoni</a:t>
            </a:r>
            <a:r>
              <a:rPr lang="en-US" sz="2800" b="1" i="1" cap="none" dirty="0">
                <a:solidFill>
                  <a:srgbClr val="002060"/>
                </a:solidFill>
              </a:rPr>
              <a:t> ________ </a:t>
            </a:r>
            <a:r>
              <a:rPr lang="en-US" sz="2800" b="1" cap="none" dirty="0">
                <a:solidFill>
                  <a:srgbClr val="002060"/>
                </a:solidFill>
              </a:rPr>
              <a:t>cercaria penetrating skin or mucus membranes</a:t>
            </a:r>
          </a:p>
          <a:p>
            <a:pPr algn="l" rtl="0"/>
            <a:r>
              <a:rPr lang="en-US" sz="2800" b="1" i="1" cap="none" dirty="0">
                <a:solidFill>
                  <a:srgbClr val="002060"/>
                </a:solidFill>
              </a:rPr>
              <a:t>Schistosoma haematobium _____</a:t>
            </a:r>
            <a:r>
              <a:rPr lang="en-US" sz="2800" b="1" cap="none" dirty="0">
                <a:solidFill>
                  <a:srgbClr val="002060"/>
                </a:solidFill>
              </a:rPr>
              <a:t> cercaria penetrating skin or mucus membranes</a:t>
            </a:r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4250926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75B3B-FDB2-42B3-887C-EF6231613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11015"/>
            <a:ext cx="10364451" cy="1184031"/>
          </a:xfrm>
        </p:spPr>
        <p:txBody>
          <a:bodyPr/>
          <a:lstStyle/>
          <a:p>
            <a:pPr algn="l" rtl="0"/>
            <a:r>
              <a:rPr lang="en-US" sz="4400" b="1" cap="none" dirty="0">
                <a:solidFill>
                  <a:prstClr val="black"/>
                </a:solidFill>
                <a:ea typeface="+mn-ea"/>
                <a:cs typeface="+mn-cs"/>
              </a:rPr>
              <a:t>Control of snails</a:t>
            </a:r>
            <a:endParaRPr lang="ar-E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02F6E-7AF9-4493-A5F8-443163931D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699846"/>
            <a:ext cx="10949980" cy="4947139"/>
          </a:xfrm>
        </p:spPr>
        <p:txBody>
          <a:bodyPr>
            <a:normAutofit lnSpcReduction="10000"/>
          </a:bodyPr>
          <a:lstStyle/>
          <a:p>
            <a:pPr marL="0" indent="0" algn="just" rtl="0">
              <a:buNone/>
            </a:pPr>
            <a:r>
              <a:rPr lang="en-US" sz="3200" dirty="0"/>
              <a:t>1- </a:t>
            </a:r>
            <a:r>
              <a:rPr lang="en-US" sz="3200" cap="none" dirty="0"/>
              <a:t>by using molluscicides as copper sulphate or </a:t>
            </a:r>
            <a:r>
              <a:rPr lang="en-US" sz="3200" cap="none" dirty="0" err="1"/>
              <a:t>baylucide</a:t>
            </a:r>
            <a:r>
              <a:rPr lang="en-US" sz="3200" dirty="0"/>
              <a:t> (</a:t>
            </a:r>
            <a:r>
              <a:rPr lang="en-US" sz="3200" cap="none" dirty="0"/>
              <a:t>but hard to be achieved as the snail population always returns to previous numbers and molluscicide- resistant populations emerge frequently}. </a:t>
            </a:r>
          </a:p>
          <a:p>
            <a:pPr marL="0" indent="0" algn="just" rtl="0">
              <a:buNone/>
            </a:pPr>
            <a:r>
              <a:rPr lang="en-US" sz="3200" cap="none" dirty="0"/>
              <a:t>2- Biological control is done by using natural competitors or predators like ducks, fish, other snail species, and certain fungi.</a:t>
            </a:r>
          </a:p>
          <a:p>
            <a:pPr marL="0" indent="0" algn="just" rtl="0">
              <a:buNone/>
            </a:pPr>
            <a:r>
              <a:rPr lang="en-US" sz="3200" cap="none" dirty="0"/>
              <a:t>3- Irrigation engineering, for smooth cemented slope-canals not to hold vegetations.</a:t>
            </a:r>
          </a:p>
          <a:p>
            <a:pPr algn="l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724903409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108</TotalTime>
  <Words>244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Tw Cen MT</vt:lpstr>
      <vt:lpstr>Verdana</vt:lpstr>
      <vt:lpstr>Droplet</vt:lpstr>
      <vt:lpstr>بسم الله الرحمن الرحيم</vt:lpstr>
      <vt:lpstr>Topic (4)  Snails transmitted Trematodes</vt:lpstr>
      <vt:lpstr>PowerPoint Presentation</vt:lpstr>
      <vt:lpstr>PowerPoint Presentation</vt:lpstr>
      <vt:lpstr>PowerPoint Presentation</vt:lpstr>
      <vt:lpstr>Memorise the stage of parasite in snails. </vt:lpstr>
      <vt:lpstr>PowerPoint Presentation</vt:lpstr>
      <vt:lpstr>Mode of infection of man by those parasites</vt:lpstr>
      <vt:lpstr>Control of snails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Snails</dc:title>
  <dc:creator>HP</dc:creator>
  <cp:lastModifiedBy>HP</cp:lastModifiedBy>
  <cp:revision>14</cp:revision>
  <dcterms:created xsi:type="dcterms:W3CDTF">2020-02-13T23:47:24Z</dcterms:created>
  <dcterms:modified xsi:type="dcterms:W3CDTF">2020-02-16T11:26:58Z</dcterms:modified>
</cp:coreProperties>
</file>